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81" d="100"/>
          <a:sy n="81" d="100"/>
        </p:scale>
        <p:origin x="-300"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
        <p:nvSpPr>
          <p:cNvPr id="8" name="Content Placeholder 7"/>
          <p:cNvSpPr>
            <a:spLocks noGrp="1"/>
          </p:cNvSpPr>
          <p:nvPr>
            <p:ph sz="quarter" idx="13"/>
          </p:nvPr>
        </p:nvSpPr>
        <p:spPr>
          <a:xfrm>
            <a:off x="812800" y="1600200"/>
            <a:ext cx="105664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C16013E-5066-4BA9-BA83-C84B8A13D2E2}"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812800" y="274638"/>
            <a:ext cx="105664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3C16013E-5066-4BA9-BA83-C84B8A13D2E2}"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C16013E-5066-4BA9-BA83-C84B8A13D2E2}"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6013E-5066-4BA9-BA83-C84B8A13D2E2}"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C16013E-5066-4BA9-BA83-C84B8A13D2E2}"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5B60-F474-48E6-825C-F4F2120FC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C16013E-5066-4BA9-BA83-C84B8A13D2E2}" type="datetimeFigureOut">
              <a:rPr lang="en-US" smtClean="0"/>
              <a:t>6/17/2021</a:t>
            </a:fld>
            <a:endParaRPr lang="en-US"/>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EB195B60-F474-48E6-825C-F4F2120FCB9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en-US" dirty="0"/>
          </a:p>
          <a:p>
            <a:endParaRPr lang="en-US" dirty="0"/>
          </a:p>
        </p:txBody>
      </p:sp>
      <p:sp>
        <p:nvSpPr>
          <p:cNvPr id="2" name="عنوان 1"/>
          <p:cNvSpPr>
            <a:spLocks noGrp="1"/>
          </p:cNvSpPr>
          <p:nvPr>
            <p:ph type="ctrTitle"/>
          </p:nvPr>
        </p:nvSpPr>
        <p:spPr/>
        <p:txBody>
          <a:bodyPr>
            <a:noAutofit/>
          </a:bodyPr>
          <a:lstStyle/>
          <a:p>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a:solidFill>
                  <a:schemeClr val="tx1"/>
                </a:solidFill>
              </a:rPr>
              <a:t/>
            </a:r>
            <a:br>
              <a:rPr lang="ar-SA" sz="1800" dirty="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a:solidFill>
                  <a:schemeClr val="tx1"/>
                </a:solidFill>
              </a:rPr>
              <a:t/>
            </a:r>
            <a:br>
              <a:rPr lang="ar-SA" sz="1800" dirty="0">
                <a:solidFill>
                  <a:schemeClr val="tx1"/>
                </a:solidFill>
              </a:rPr>
            </a:br>
            <a:r>
              <a:rPr lang="ar-SA" sz="1800" dirty="0" smtClean="0">
                <a:solidFill>
                  <a:schemeClr val="tx1"/>
                </a:solidFill>
              </a:rPr>
              <a:t/>
            </a:r>
            <a:br>
              <a:rPr lang="ar-SA" sz="1800" dirty="0" smtClean="0">
                <a:solidFill>
                  <a:schemeClr val="tx1"/>
                </a:solidFill>
              </a:rPr>
            </a:br>
            <a:r>
              <a:rPr lang="ar-SA" sz="1800" dirty="0">
                <a:solidFill>
                  <a:schemeClr val="tx1"/>
                </a:solidFill>
              </a:rPr>
              <a:t/>
            </a:r>
            <a:br>
              <a:rPr lang="ar-SA" sz="1800" dirty="0">
                <a:solidFill>
                  <a:schemeClr val="tx1"/>
                </a:solidFill>
              </a:rPr>
            </a:br>
            <a:r>
              <a:rPr lang="ar-SA" sz="1800" dirty="0" smtClean="0">
                <a:solidFill>
                  <a:schemeClr val="tx1"/>
                </a:solidFill>
              </a:rPr>
              <a:t/>
            </a:r>
            <a:br>
              <a:rPr lang="ar-SA" sz="1800" dirty="0" smtClean="0">
                <a:solidFill>
                  <a:schemeClr val="tx1"/>
                </a:solidFill>
              </a:rPr>
            </a:br>
            <a:r>
              <a:rPr lang="ar-SA" sz="1800" dirty="0">
                <a:solidFill>
                  <a:schemeClr val="tx1"/>
                </a:solidFill>
              </a:rPr>
              <a:t/>
            </a:r>
            <a:br>
              <a:rPr lang="ar-SA" sz="1800" dirty="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a:solidFill>
                  <a:schemeClr val="tx1"/>
                </a:solidFill>
              </a:rPr>
              <a:t/>
            </a:r>
            <a:br>
              <a:rPr lang="ar-SA" sz="1800" dirty="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
            </a:r>
            <a:br>
              <a:rPr lang="ar-SA" sz="1800" dirty="0" smtClean="0">
                <a:solidFill>
                  <a:schemeClr val="tx1"/>
                </a:solidFill>
              </a:rPr>
            </a:br>
            <a:r>
              <a:rPr lang="ar-SA" sz="1800" dirty="0" smtClean="0">
                <a:solidFill>
                  <a:schemeClr val="tx1"/>
                </a:solidFill>
              </a:rPr>
              <a:t>أدلة وجود الله عند </a:t>
            </a:r>
            <a:r>
              <a:rPr lang="ar-SA" sz="1800" dirty="0" err="1" smtClean="0">
                <a:solidFill>
                  <a:schemeClr val="tx1"/>
                </a:solidFill>
              </a:rPr>
              <a:t>الأكويني</a:t>
            </a:r>
            <a:r>
              <a:rPr lang="ar-SA" sz="1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ar-SA" sz="1800" dirty="0" smtClean="0">
                <a:solidFill>
                  <a:schemeClr val="tx1"/>
                </a:solidFill>
              </a:rPr>
              <a:t> تارة تقسم البراهين إلى</a:t>
            </a:r>
            <a:br>
              <a:rPr lang="ar-SA" sz="1800" dirty="0" smtClean="0">
                <a:solidFill>
                  <a:schemeClr val="tx1"/>
                </a:solidFill>
              </a:rPr>
            </a:br>
            <a:r>
              <a:rPr lang="ar-SA" sz="1800" dirty="0" smtClean="0">
                <a:solidFill>
                  <a:schemeClr val="tx1"/>
                </a:solidFill>
              </a:rPr>
              <a:t> أ- </a:t>
            </a:r>
            <a:r>
              <a:rPr lang="ar-IQ" sz="1800" dirty="0" smtClean="0">
                <a:solidFill>
                  <a:schemeClr val="tx1"/>
                </a:solidFill>
              </a:rPr>
              <a:t>البرهان </a:t>
            </a:r>
            <a:r>
              <a:rPr lang="ar-IQ" sz="1800" dirty="0" err="1" smtClean="0">
                <a:solidFill>
                  <a:schemeClr val="tx1"/>
                </a:solidFill>
              </a:rPr>
              <a:t>الإنّي</a:t>
            </a:r>
            <a:r>
              <a:rPr lang="ar-SA" sz="1800" dirty="0">
                <a:solidFill>
                  <a:schemeClr val="tx1"/>
                </a:solidFill>
              </a:rPr>
              <a:t>: يُسار ويُنتقل فيه من المعلول إلى العلة, أو من الأثر إلى </a:t>
            </a:r>
            <a:r>
              <a:rPr lang="ar-SA" sz="1800" dirty="0" smtClean="0">
                <a:solidFill>
                  <a:schemeClr val="tx1"/>
                </a:solidFill>
              </a:rPr>
              <a:t>مؤثره.</a:t>
            </a:r>
            <a:br>
              <a:rPr lang="ar-SA" sz="1800" dirty="0" smtClean="0">
                <a:solidFill>
                  <a:schemeClr val="tx1"/>
                </a:solidFill>
              </a:rPr>
            </a:br>
            <a:r>
              <a:rPr lang="ar-SA" sz="1800" dirty="0" smtClean="0">
                <a:solidFill>
                  <a:schemeClr val="tx1"/>
                </a:solidFill>
              </a:rPr>
              <a:t>ب - </a:t>
            </a:r>
            <a:r>
              <a:rPr lang="ar-IQ" sz="1800" dirty="0" smtClean="0">
                <a:solidFill>
                  <a:schemeClr val="tx1"/>
                </a:solidFill>
              </a:rPr>
              <a:t>هو </a:t>
            </a:r>
            <a:r>
              <a:rPr lang="ar-IQ" sz="1800" dirty="0">
                <a:solidFill>
                  <a:schemeClr val="tx1"/>
                </a:solidFill>
              </a:rPr>
              <a:t>البرهان </a:t>
            </a:r>
            <a:r>
              <a:rPr lang="ar-IQ" sz="1800" dirty="0" smtClean="0">
                <a:solidFill>
                  <a:schemeClr val="tx1"/>
                </a:solidFill>
              </a:rPr>
              <a:t>اللمّي</a:t>
            </a:r>
            <a:r>
              <a:rPr lang="ar-SA" sz="1800" dirty="0" smtClean="0">
                <a:solidFill>
                  <a:schemeClr val="tx1"/>
                </a:solidFill>
              </a:rPr>
              <a:t>: </a:t>
            </a:r>
            <a:r>
              <a:rPr lang="ar-IQ" sz="1800" dirty="0" smtClean="0">
                <a:solidFill>
                  <a:schemeClr val="tx1"/>
                </a:solidFill>
              </a:rPr>
              <a:t>يُنتقل </a:t>
            </a:r>
            <a:r>
              <a:rPr lang="ar-IQ" sz="1800" dirty="0">
                <a:solidFill>
                  <a:schemeClr val="tx1"/>
                </a:solidFill>
              </a:rPr>
              <a:t>فيه من العلة إلى المعلول. </a:t>
            </a:r>
            <a:r>
              <a:rPr lang="en-US" sz="1800" dirty="0">
                <a:solidFill>
                  <a:schemeClr val="tx1"/>
                </a:solidFill>
              </a:rPr>
              <a:t/>
            </a:r>
            <a:br>
              <a:rPr lang="en-US" sz="1800" dirty="0">
                <a:solidFill>
                  <a:schemeClr val="tx1"/>
                </a:solidFill>
              </a:rPr>
            </a:br>
            <a:r>
              <a:rPr lang="ar-IQ" sz="1800" dirty="0">
                <a:solidFill>
                  <a:schemeClr val="tx1"/>
                </a:solidFill>
              </a:rPr>
              <a:t>والقديس توما </a:t>
            </a:r>
            <a:r>
              <a:rPr lang="ar-IQ" sz="1800" dirty="0" err="1">
                <a:solidFill>
                  <a:schemeClr val="tx1"/>
                </a:solidFill>
              </a:rPr>
              <a:t>الأكويني</a:t>
            </a:r>
            <a:r>
              <a:rPr lang="ar-IQ" sz="1800" dirty="0">
                <a:solidFill>
                  <a:schemeClr val="tx1"/>
                </a:solidFill>
              </a:rPr>
              <a:t> عندما تكلم عن براهين وجود الله فإنه استخدم البرهان </a:t>
            </a:r>
            <a:r>
              <a:rPr lang="ar-IQ" sz="1800" dirty="0" err="1">
                <a:solidFill>
                  <a:schemeClr val="tx1"/>
                </a:solidFill>
              </a:rPr>
              <a:t>الإني</a:t>
            </a:r>
            <a:r>
              <a:rPr lang="ar-IQ" sz="1800" dirty="0">
                <a:solidFill>
                  <a:schemeClr val="tx1"/>
                </a:solidFill>
              </a:rPr>
              <a:t> الذي يمضي من الموجودات الطبيعية لكي يثبت علتها (من الكون إلى المكوّن), </a:t>
            </a:r>
            <a:r>
              <a:rPr lang="ar-SA" sz="1800" dirty="0" smtClean="0">
                <a:solidFill>
                  <a:schemeClr val="tx1"/>
                </a:solidFill>
              </a:rPr>
              <a:t/>
            </a:r>
            <a:br>
              <a:rPr lang="ar-SA" sz="1800" dirty="0" smtClean="0">
                <a:solidFill>
                  <a:schemeClr val="tx1"/>
                </a:solidFill>
              </a:rPr>
            </a:br>
            <a:endParaRPr lang="en-US" sz="1800" dirty="0">
              <a:solidFill>
                <a:schemeClr val="tx1"/>
              </a:solidFill>
            </a:endParaRPr>
          </a:p>
        </p:txBody>
      </p:sp>
    </p:spTree>
    <p:extLst>
      <p:ext uri="{BB962C8B-B14F-4D97-AF65-F5344CB8AC3E}">
        <p14:creationId xmlns:p14="http://schemas.microsoft.com/office/powerpoint/2010/main" val="193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838200" y="1365161"/>
            <a:ext cx="10515600" cy="4958366"/>
          </a:xfrm>
        </p:spPr>
        <p:txBody>
          <a:bodyPr>
            <a:normAutofit/>
          </a:bodyPr>
          <a:lstStyle/>
          <a:p>
            <a:pPr marL="0" indent="0">
              <a:buNone/>
            </a:pPr>
            <a:r>
              <a:rPr lang="ar-SA" sz="2400" dirty="0" smtClean="0"/>
              <a:t> </a:t>
            </a:r>
            <a:r>
              <a:rPr lang="ar-SA" sz="2400" dirty="0"/>
              <a:t>البرهان الأول: (برهان الحركة), حيث ينتهي من خلاله إلى المحرك الذي لا يتحرك. </a:t>
            </a:r>
          </a:p>
          <a:p>
            <a:pPr marL="0" indent="0">
              <a:buNone/>
            </a:pPr>
            <a:r>
              <a:rPr lang="ar-SA" sz="2400" dirty="0"/>
              <a:t>وهذا البرهان قد ذكره المعلم الملائكي  في كتابه (الخلاصة اللاهوتية) وتقوم هذه الفكرة على أن كل متحرك في هذا العالم يجب أن يتحرك بوجود محرك يقوم بتحريكه. إذ يتفق الجميع على أنه في هذا الكون توجد حركة, والحركة كما تعرف هي كل انتقال من حالة القوة إلى حالة الفعل, ولكي تحدت الحركة او التغير من القوة إلى الفعل يجب أن يأتي شيء آخر يفضي عليها ذلك التغير أو الحركة, فكل </a:t>
            </a:r>
            <a:r>
              <a:rPr lang="ar-SA" sz="2400" dirty="0" smtClean="0"/>
              <a:t>متحرك </a:t>
            </a:r>
            <a:r>
              <a:rPr lang="ar-SA" sz="2400" dirty="0"/>
              <a:t>يقضي ويجب أن يكون من محرك له. </a:t>
            </a:r>
          </a:p>
          <a:p>
            <a:pPr marL="0" indent="0">
              <a:buNone/>
            </a:pPr>
            <a:endParaRPr lang="en-US" sz="2400" dirty="0" smtClean="0"/>
          </a:p>
          <a:p>
            <a:endParaRPr lang="en-US" sz="2400" dirty="0"/>
          </a:p>
        </p:txBody>
      </p:sp>
    </p:spTree>
    <p:extLst>
      <p:ext uri="{BB962C8B-B14F-4D97-AF65-F5344CB8AC3E}">
        <p14:creationId xmlns:p14="http://schemas.microsoft.com/office/powerpoint/2010/main" val="351851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البرهان الثاني</a:t>
            </a:r>
            <a:endParaRPr lang="en-US" dirty="0"/>
          </a:p>
        </p:txBody>
      </p:sp>
      <p:sp>
        <p:nvSpPr>
          <p:cNvPr id="3" name="عنصر نائب للمحتوى 2"/>
          <p:cNvSpPr>
            <a:spLocks noGrp="1"/>
          </p:cNvSpPr>
          <p:nvPr>
            <p:ph sz="quarter" idx="13"/>
          </p:nvPr>
        </p:nvSpPr>
        <p:spPr/>
        <p:txBody>
          <a:bodyPr>
            <a:normAutofit/>
          </a:bodyPr>
          <a:lstStyle/>
          <a:p>
            <a:r>
              <a:rPr lang="ar-IQ" sz="2400" b="1" dirty="0"/>
              <a:t>البرهان الثاني:  (العلة الأولى),</a:t>
            </a:r>
            <a:r>
              <a:rPr lang="ar-IQ" sz="2400" dirty="0"/>
              <a:t> وفيه يبين توما بأن لكل إثر يجب أن يكون هنالك من مؤثر, ولكل معلول يجب أن يكون علة, ولكل سبب مسبب, فمن جهة الموجود والجوهر المتحرك  فإنه يفتقر إلى علة فاعلية, أي علة فاعلة تفيض إليه فعل الوجود في هذا العالم. إذ يمتنع عقلا أن يكون الشي الذي خرج إلى الوجود علة فاعلة لنفسه, ولا يجوز التسلسل إلى غير نهاية, بل يجب أن ننتهي إلى علة أولى تفيض الوجود إلى جميع المعلولات. وهذه العلة الأولى هي الله. </a:t>
            </a:r>
            <a:endParaRPr lang="en-US" sz="2400" dirty="0"/>
          </a:p>
          <a:p>
            <a:endParaRPr lang="en-US" sz="2400" dirty="0"/>
          </a:p>
        </p:txBody>
      </p:sp>
    </p:spTree>
    <p:extLst>
      <p:ext uri="{BB962C8B-B14F-4D97-AF65-F5344CB8AC3E}">
        <p14:creationId xmlns:p14="http://schemas.microsoft.com/office/powerpoint/2010/main" val="32133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28352" y="949862"/>
            <a:ext cx="10515600" cy="978090"/>
          </a:xfrm>
        </p:spPr>
        <p:txBody>
          <a:bodyPr>
            <a:noAutofit/>
          </a:bodyPr>
          <a:lstStyle/>
          <a:p>
            <a:r>
              <a:rPr lang="ar-SA" sz="3600" dirty="0" smtClean="0"/>
              <a:t> </a:t>
            </a:r>
            <a:endParaRPr lang="en-US" sz="3600" dirty="0"/>
          </a:p>
        </p:txBody>
      </p:sp>
      <p:sp>
        <p:nvSpPr>
          <p:cNvPr id="2" name="مستطيل 1"/>
          <p:cNvSpPr/>
          <p:nvPr/>
        </p:nvSpPr>
        <p:spPr>
          <a:xfrm>
            <a:off x="3048000" y="2690336"/>
            <a:ext cx="6096000" cy="2677656"/>
          </a:xfrm>
          <a:prstGeom prst="rect">
            <a:avLst/>
          </a:prstGeom>
        </p:spPr>
        <p:txBody>
          <a:bodyPr>
            <a:spAutoFit/>
          </a:bodyPr>
          <a:lstStyle/>
          <a:p>
            <a:pPr algn="ctr"/>
            <a:r>
              <a:rPr lang="ar-IQ" sz="2400" b="1" dirty="0"/>
              <a:t>البرهان الثالث: (برهان الوجوب والإمكان – الواجب والممكن), </a:t>
            </a:r>
            <a:r>
              <a:rPr lang="ar-IQ" sz="2400" dirty="0"/>
              <a:t>ويفرق فيه </a:t>
            </a:r>
            <a:r>
              <a:rPr lang="ar-IQ" sz="2400" dirty="0" err="1"/>
              <a:t>ألأكويني</a:t>
            </a:r>
            <a:r>
              <a:rPr lang="ar-IQ" sz="2400" dirty="0"/>
              <a:t> بأن الموجودات جميعا لا يشذ عنها شيء فهي إما أن تكون واجبة الوجود أو ممكنة الوجود, فالموجود الواجب هو الذي لا يعتريه الكون والفساد ولم يسبق بعدم ولا لاحق له وهو واجب الإمكان دوما, وهذا بخلاف ممكن الوجود الذي يكون معرضا للكون والفساد, ومن ثم تتساوى إليه نسبة الوجود والعدم. </a:t>
            </a:r>
            <a:endParaRPr lang="en-US" sz="2400" dirty="0"/>
          </a:p>
        </p:txBody>
      </p:sp>
    </p:spTree>
    <p:extLst>
      <p:ext uri="{BB962C8B-B14F-4D97-AF65-F5344CB8AC3E}">
        <p14:creationId xmlns:p14="http://schemas.microsoft.com/office/powerpoint/2010/main" val="289630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البرهان الرابع </a:t>
            </a:r>
            <a:endParaRPr lang="ar-SA" dirty="0"/>
          </a:p>
        </p:txBody>
      </p:sp>
      <p:sp>
        <p:nvSpPr>
          <p:cNvPr id="3" name="عنصر نائب للمحتوى 2"/>
          <p:cNvSpPr>
            <a:spLocks noGrp="1"/>
          </p:cNvSpPr>
          <p:nvPr>
            <p:ph sz="quarter" idx="13"/>
          </p:nvPr>
        </p:nvSpPr>
        <p:spPr/>
        <p:txBody>
          <a:bodyPr>
            <a:normAutofit/>
          </a:bodyPr>
          <a:lstStyle/>
          <a:p>
            <a:r>
              <a:rPr lang="ar-IQ" sz="2400" b="1" dirty="0"/>
              <a:t>البرهان الرابع: (التدرج في الكمال), </a:t>
            </a:r>
            <a:r>
              <a:rPr lang="ar-IQ" sz="2400" dirty="0"/>
              <a:t>ويذكره المعلم الملائكي في الخلاصتين, بأن الناس تختلف في الكمالات من (الحقية, الخيرية, الجمالية, العقل, الإرادة, النبل وغيرها) , وهذا الاختلاف يوجب أن ترجع وتتدرج الناس فيه إلى الكمال المطلق والتام الذي هو موجود وغاية في تلك الصفات, وهو غاية في الوجود , وعلة لما في جميع الموجودات من وجود وكمال, وهذا الموجود هو (الله), وهذا الدليل أفلاطوني وأرسطي (ما بعد الطبيعة) وكذلك قد ذكره </a:t>
            </a:r>
            <a:r>
              <a:rPr lang="ar-IQ" sz="2400" dirty="0" err="1"/>
              <a:t>أوغسطين</a:t>
            </a:r>
            <a:r>
              <a:rPr lang="ar-IQ" sz="2400" dirty="0"/>
              <a:t> </a:t>
            </a:r>
            <a:r>
              <a:rPr lang="ar-IQ" sz="2400" dirty="0" err="1"/>
              <a:t>وأنسلم</a:t>
            </a:r>
            <a:r>
              <a:rPr lang="ar-IQ" sz="2400" dirty="0"/>
              <a:t> في ذكرهم لبراهين وجود الله. </a:t>
            </a:r>
            <a:endParaRPr lang="en-US" sz="2400" dirty="0"/>
          </a:p>
          <a:p>
            <a:endParaRPr lang="ar-SA" sz="2400" dirty="0"/>
          </a:p>
        </p:txBody>
      </p:sp>
    </p:spTree>
    <p:extLst>
      <p:ext uri="{BB962C8B-B14F-4D97-AF65-F5344CB8AC3E}">
        <p14:creationId xmlns:p14="http://schemas.microsoft.com/office/powerpoint/2010/main" val="268614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البرهان الخامس </a:t>
            </a:r>
            <a:endParaRPr lang="ar-SA" dirty="0"/>
          </a:p>
        </p:txBody>
      </p:sp>
      <p:sp>
        <p:nvSpPr>
          <p:cNvPr id="3" name="عنصر نائب للمحتوى 2"/>
          <p:cNvSpPr>
            <a:spLocks noGrp="1"/>
          </p:cNvSpPr>
          <p:nvPr>
            <p:ph sz="quarter" idx="13"/>
          </p:nvPr>
        </p:nvSpPr>
        <p:spPr/>
        <p:txBody>
          <a:bodyPr>
            <a:normAutofit/>
          </a:bodyPr>
          <a:lstStyle/>
          <a:p>
            <a:r>
              <a:rPr lang="ar-SA" sz="3200" dirty="0"/>
              <a:t>البرهان الخامس: (برهان النظام أو النظم), حيث الطبيعة والكائنات منظمة فيما بينها لانتفاع بعضها ببعض وكل شيء مُيسَّر لغاية, وكلها الأشياء تتجه لتحقيق غاية واحدة, والمتباينات في نظام واحد يجب أن ترجع إلى  منظم واحد وهو الله, إذ لا يمكن أن تتصادف وتترتب الأشياء على هذا النحو المنظم والدقيق بدون وجود علة منظمة له. وفي النهاية لابد من القول بوجود علة واحدة عاقلة منظمة للكون. وهذا الدليل مستمد من كتاب السماع الطبيعي لأرسطوطاليس. </a:t>
            </a:r>
          </a:p>
          <a:p>
            <a:endParaRPr lang="ar-SA" sz="3200" dirty="0"/>
          </a:p>
          <a:p>
            <a:endParaRPr lang="ar-SA" sz="3200" dirty="0"/>
          </a:p>
          <a:p>
            <a:endParaRPr lang="ar-SA" sz="3200" dirty="0"/>
          </a:p>
          <a:p>
            <a:endParaRPr lang="ar-SA" sz="3200" dirty="0"/>
          </a:p>
        </p:txBody>
      </p:sp>
    </p:spTree>
    <p:extLst>
      <p:ext uri="{BB962C8B-B14F-4D97-AF65-F5344CB8AC3E}">
        <p14:creationId xmlns:p14="http://schemas.microsoft.com/office/powerpoint/2010/main" val="3171139715"/>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39</TotalTime>
  <Words>448</Words>
  <Application>Microsoft Office PowerPoint</Application>
  <PresentationFormat>مخصص</PresentationFormat>
  <Paragraphs>13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أفق</vt:lpstr>
      <vt:lpstr>                         أدلة وجود الله عند الأكويني: تارة تقسم البراهين إلى  أ- البرهان الإنّي: يُسار ويُنتقل فيه من المعلول إلى العلة, أو من الأثر إلى مؤثره. ب - هو البرهان اللمّي: يُنتقل فيه من العلة إلى المعلول.  والقديس توما الأكويني عندما تكلم عن براهين وجود الله فإنه استخدم البرهان الإني الذي يمضي من الموجودات الطبيعية لكي يثبت علتها (من الكون إلى المكوّن),  </vt:lpstr>
      <vt:lpstr>عرض تقديمي في PowerPoint</vt:lpstr>
      <vt:lpstr>البرهان الثاني</vt:lpstr>
      <vt:lpstr>عرض تقديمي في PowerPoint</vt:lpstr>
      <vt:lpstr>البرهان الرابع </vt:lpstr>
      <vt:lpstr>البرهان الخامس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مُصنفات توما الأكويني (الأربعاء 26/5/2021) </dc:title>
  <dc:creator>mazin</dc:creator>
  <cp:lastModifiedBy>MICRO</cp:lastModifiedBy>
  <cp:revision>11</cp:revision>
  <dcterms:created xsi:type="dcterms:W3CDTF">2021-05-25T09:38:06Z</dcterms:created>
  <dcterms:modified xsi:type="dcterms:W3CDTF">2021-06-17T11:27:21Z</dcterms:modified>
</cp:coreProperties>
</file>